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259" r:id="rId5"/>
    <p:sldId id="256" r:id="rId6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94" userDrawn="1">
          <p15:clr>
            <a:srgbClr val="A4A3A4"/>
          </p15:clr>
        </p15:guide>
        <p15:guide id="3" orient="horz" pos="6339" userDrawn="1">
          <p15:clr>
            <a:srgbClr val="A4A3A4"/>
          </p15:clr>
        </p15:guide>
        <p15:guide id="4" pos="43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B0A0"/>
    <a:srgbClr val="0065B0"/>
    <a:srgbClr val="E4352D"/>
    <a:srgbClr val="00B1EB"/>
    <a:srgbClr val="E63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93C23A-42B7-4428-B135-75A823AC6DFB}" v="16" dt="2024-02-29T10:40:19.3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8" d="100"/>
          <a:sy n="108" d="100"/>
        </p:scale>
        <p:origin x="640" y="-4304"/>
      </p:cViewPr>
      <p:guideLst>
        <p:guide pos="294"/>
        <p:guide orient="horz" pos="6339"/>
        <p:guide pos="439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1852" y="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fine Ekman (RF-SISU Västerbotten)" userId="e5807033-4be1-4828-a4e0-f274a049ec12" providerId="ADAL" clId="{4A93C23A-42B7-4428-B135-75A823AC6DFB}"/>
    <pc:docChg chg="undo custSel modSld">
      <pc:chgData name="Josefine Ekman (RF-SISU Västerbotten)" userId="e5807033-4be1-4828-a4e0-f274a049ec12" providerId="ADAL" clId="{4A93C23A-42B7-4428-B135-75A823AC6DFB}" dt="2024-02-29T10:42:51.653" v="6263" actId="114"/>
      <pc:docMkLst>
        <pc:docMk/>
      </pc:docMkLst>
      <pc:sldChg chg="modSp mod">
        <pc:chgData name="Josefine Ekman (RF-SISU Västerbotten)" userId="e5807033-4be1-4828-a4e0-f274a049ec12" providerId="ADAL" clId="{4A93C23A-42B7-4428-B135-75A823AC6DFB}" dt="2024-02-29T10:42:51.653" v="6263" actId="114"/>
        <pc:sldMkLst>
          <pc:docMk/>
          <pc:sldMk cId="2189324156" sldId="256"/>
        </pc:sldMkLst>
        <pc:spChg chg="mod">
          <ac:chgData name="Josefine Ekman (RF-SISU Västerbotten)" userId="e5807033-4be1-4828-a4e0-f274a049ec12" providerId="ADAL" clId="{4A93C23A-42B7-4428-B135-75A823AC6DFB}" dt="2024-02-27T11:56:08.401" v="6048" actId="1076"/>
          <ac:spMkLst>
            <pc:docMk/>
            <pc:sldMk cId="2189324156" sldId="256"/>
            <ac:spMk id="2" creationId="{D16F31A1-5DD4-844C-3DF7-4D96AF62A303}"/>
          </ac:spMkLst>
        </pc:spChg>
        <pc:spChg chg="mod">
          <ac:chgData name="Josefine Ekman (RF-SISU Västerbotten)" userId="e5807033-4be1-4828-a4e0-f274a049ec12" providerId="ADAL" clId="{4A93C23A-42B7-4428-B135-75A823AC6DFB}" dt="2024-02-29T10:42:51.653" v="6263" actId="114"/>
          <ac:spMkLst>
            <pc:docMk/>
            <pc:sldMk cId="2189324156" sldId="256"/>
            <ac:spMk id="7" creationId="{76D6F9AB-A81D-B245-8764-0DB635CA3554}"/>
          </ac:spMkLst>
        </pc:spChg>
        <pc:spChg chg="mod">
          <ac:chgData name="Josefine Ekman (RF-SISU Västerbotten)" userId="e5807033-4be1-4828-a4e0-f274a049ec12" providerId="ADAL" clId="{4A93C23A-42B7-4428-B135-75A823AC6DFB}" dt="2024-02-29T10:42:17.154" v="6262" actId="20577"/>
          <ac:spMkLst>
            <pc:docMk/>
            <pc:sldMk cId="2189324156" sldId="256"/>
            <ac:spMk id="9" creationId="{EB6DB1A2-4163-8D45-B9E7-4FCC78D85FC7}"/>
          </ac:spMkLst>
        </pc:spChg>
      </pc:sldChg>
      <pc:sldChg chg="modSp mod">
        <pc:chgData name="Josefine Ekman (RF-SISU Västerbotten)" userId="e5807033-4be1-4828-a4e0-f274a049ec12" providerId="ADAL" clId="{4A93C23A-42B7-4428-B135-75A823AC6DFB}" dt="2024-02-29T10:40:19.305" v="6258" actId="20578"/>
        <pc:sldMkLst>
          <pc:docMk/>
          <pc:sldMk cId="3330678606" sldId="259"/>
        </pc:sldMkLst>
        <pc:spChg chg="mod">
          <ac:chgData name="Josefine Ekman (RF-SISU Västerbotten)" userId="e5807033-4be1-4828-a4e0-f274a049ec12" providerId="ADAL" clId="{4A93C23A-42B7-4428-B135-75A823AC6DFB}" dt="2024-02-29T10:40:19.305" v="6258" actId="20578"/>
          <ac:spMkLst>
            <pc:docMk/>
            <pc:sldMk cId="3330678606" sldId="259"/>
            <ac:spMk id="3" creationId="{08B43E78-E2FD-1143-A141-12FC43AAFEB9}"/>
          </ac:spMkLst>
        </pc:spChg>
      </pc:sldChg>
    </pc:docChg>
  </pc:docChgLst>
  <pc:docChgLst>
    <pc:chgData name="Micke Eriksson (RF-SISU Västerbotten)" userId="S::micke.eriksson@rfsisu.se::393ddad4-5b1a-4085-948b-bc25224e748f" providerId="AD" clId="Web-{544D60D9-B112-6864-6901-E378E216F3D1}"/>
    <pc:docChg chg="modSld">
      <pc:chgData name="Micke Eriksson (RF-SISU Västerbotten)" userId="S::micke.eriksson@rfsisu.se::393ddad4-5b1a-4085-948b-bc25224e748f" providerId="AD" clId="Web-{544D60D9-B112-6864-6901-E378E216F3D1}" dt="2024-02-27T13:09:12.355" v="15" actId="20577"/>
      <pc:docMkLst>
        <pc:docMk/>
      </pc:docMkLst>
      <pc:sldChg chg="modSp">
        <pc:chgData name="Micke Eriksson (RF-SISU Västerbotten)" userId="S::micke.eriksson@rfsisu.se::393ddad4-5b1a-4085-948b-bc25224e748f" providerId="AD" clId="Web-{544D60D9-B112-6864-6901-E378E216F3D1}" dt="2024-02-27T13:05:31.186" v="8" actId="20577"/>
        <pc:sldMkLst>
          <pc:docMk/>
          <pc:sldMk cId="2189324156" sldId="256"/>
        </pc:sldMkLst>
        <pc:spChg chg="mod">
          <ac:chgData name="Micke Eriksson (RF-SISU Västerbotten)" userId="S::micke.eriksson@rfsisu.se::393ddad4-5b1a-4085-948b-bc25224e748f" providerId="AD" clId="Web-{544D60D9-B112-6864-6901-E378E216F3D1}" dt="2024-02-27T13:05:31.186" v="8" actId="20577"/>
          <ac:spMkLst>
            <pc:docMk/>
            <pc:sldMk cId="2189324156" sldId="256"/>
            <ac:spMk id="9" creationId="{EB6DB1A2-4163-8D45-B9E7-4FCC78D85FC7}"/>
          </ac:spMkLst>
        </pc:spChg>
      </pc:sldChg>
      <pc:sldChg chg="modSp">
        <pc:chgData name="Micke Eriksson (RF-SISU Västerbotten)" userId="S::micke.eriksson@rfsisu.se::393ddad4-5b1a-4085-948b-bc25224e748f" providerId="AD" clId="Web-{544D60D9-B112-6864-6901-E378E216F3D1}" dt="2024-02-27T13:09:12.355" v="15" actId="20577"/>
        <pc:sldMkLst>
          <pc:docMk/>
          <pc:sldMk cId="3330678606" sldId="259"/>
        </pc:sldMkLst>
        <pc:spChg chg="mod">
          <ac:chgData name="Micke Eriksson (RF-SISU Västerbotten)" userId="S::micke.eriksson@rfsisu.se::393ddad4-5b1a-4085-948b-bc25224e748f" providerId="AD" clId="Web-{544D60D9-B112-6864-6901-E378E216F3D1}" dt="2024-02-27T13:09:12.355" v="15" actId="20577"/>
          <ac:spMkLst>
            <pc:docMk/>
            <pc:sldMk cId="3330678606" sldId="259"/>
            <ac:spMk id="3" creationId="{08B43E78-E2FD-1143-A141-12FC43AAFEB9}"/>
          </ac:spMkLst>
        </pc:spChg>
      </pc:sldChg>
    </pc:docChg>
  </pc:docChgLst>
  <pc:docChgLst>
    <pc:chgData name="Josefine Ekman (RF-SISU Västerbotten)" userId="e5807033-4be1-4828-a4e0-f274a049ec12" providerId="ADAL" clId="{72BD2147-B719-4E07-A6D7-02D1236DF6D6}"/>
    <pc:docChg chg="undo custSel modSld">
      <pc:chgData name="Josefine Ekman (RF-SISU Västerbotten)" userId="e5807033-4be1-4828-a4e0-f274a049ec12" providerId="ADAL" clId="{72BD2147-B719-4E07-A6D7-02D1236DF6D6}" dt="2024-02-20T14:00:43.261" v="184" actId="20577"/>
      <pc:docMkLst>
        <pc:docMk/>
      </pc:docMkLst>
      <pc:sldChg chg="modSp mod">
        <pc:chgData name="Josefine Ekman (RF-SISU Västerbotten)" userId="e5807033-4be1-4828-a4e0-f274a049ec12" providerId="ADAL" clId="{72BD2147-B719-4E07-A6D7-02D1236DF6D6}" dt="2024-02-20T13:28:48.201" v="84" actId="403"/>
        <pc:sldMkLst>
          <pc:docMk/>
          <pc:sldMk cId="2189324156" sldId="256"/>
        </pc:sldMkLst>
        <pc:spChg chg="mod">
          <ac:chgData name="Josefine Ekman (RF-SISU Västerbotten)" userId="e5807033-4be1-4828-a4e0-f274a049ec12" providerId="ADAL" clId="{72BD2147-B719-4E07-A6D7-02D1236DF6D6}" dt="2024-02-20T13:28:48.201" v="84" actId="403"/>
          <ac:spMkLst>
            <pc:docMk/>
            <pc:sldMk cId="2189324156" sldId="256"/>
            <ac:spMk id="7" creationId="{76D6F9AB-A81D-B245-8764-0DB635CA3554}"/>
          </ac:spMkLst>
        </pc:spChg>
        <pc:spChg chg="mod">
          <ac:chgData name="Josefine Ekman (RF-SISU Västerbotten)" userId="e5807033-4be1-4828-a4e0-f274a049ec12" providerId="ADAL" clId="{72BD2147-B719-4E07-A6D7-02D1236DF6D6}" dt="2024-02-20T13:27:55.792" v="81" actId="20577"/>
          <ac:spMkLst>
            <pc:docMk/>
            <pc:sldMk cId="2189324156" sldId="256"/>
            <ac:spMk id="9" creationId="{EB6DB1A2-4163-8D45-B9E7-4FCC78D85FC7}"/>
          </ac:spMkLst>
        </pc:spChg>
      </pc:sldChg>
      <pc:sldChg chg="modSp mod">
        <pc:chgData name="Josefine Ekman (RF-SISU Västerbotten)" userId="e5807033-4be1-4828-a4e0-f274a049ec12" providerId="ADAL" clId="{72BD2147-B719-4E07-A6D7-02D1236DF6D6}" dt="2024-02-20T14:00:43.261" v="184" actId="20577"/>
        <pc:sldMkLst>
          <pc:docMk/>
          <pc:sldMk cId="3330678606" sldId="259"/>
        </pc:sldMkLst>
        <pc:spChg chg="mod">
          <ac:chgData name="Josefine Ekman (RF-SISU Västerbotten)" userId="e5807033-4be1-4828-a4e0-f274a049ec12" providerId="ADAL" clId="{72BD2147-B719-4E07-A6D7-02D1236DF6D6}" dt="2024-02-20T14:00:43.261" v="184" actId="20577"/>
          <ac:spMkLst>
            <pc:docMk/>
            <pc:sldMk cId="3330678606" sldId="259"/>
            <ac:spMk id="3" creationId="{08B43E78-E2FD-1143-A141-12FC43AAFEB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8CB04C77-6AB1-694A-8619-1CC2FF880F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CC45F53-0792-7D4A-8BC6-7C1B389903A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CE2A8-A121-684C-B7C5-9E9D3B59363F}" type="datetimeFigureOut">
              <a:t>2024-02-29</a:t>
            </a:fld>
            <a:endParaRPr lang="en-US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9B8402D-71FD-B745-8A49-4E3EE74487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7ED1C02-8769-ED47-AEB8-35E0C725BB4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F5D28-3913-264E-AB5F-80C4236721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497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A1C37-3BAF-410F-B0BA-960109E9DE1F}" type="datetimeFigureOut">
              <a:rPr lang="sv-SE" smtClean="0"/>
              <a:t>2024-02-29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681A1-0E0E-43EE-8625-087F4570373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752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Ordningen känns lite fel, men har tagit rakt av från materialet – arbetshäftet sedan har jag bara sett till att i princip ALLA frågor är med från del 1 och del 2.</a:t>
            </a:r>
          </a:p>
          <a:p>
            <a:endParaRPr lang="sv-SE"/>
          </a:p>
          <a:p>
            <a:endParaRPr lang="sv-SE"/>
          </a:p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681A1-0E0E-43EE-8625-087F4570373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3268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l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3F6242A-082C-F64F-BDCB-189D9BFDCA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42670" y="1958813"/>
            <a:ext cx="3090623" cy="3582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buFont typeface="Arial" panose="020B0604020202020204" pitchFamily="34" charset="0"/>
              <a:buNone/>
              <a:tabLst/>
              <a:defRPr sz="11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sv-SE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B983DA44-AE0C-3B47-BF1A-F2725654925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2670" y="2533175"/>
            <a:ext cx="6059935" cy="47269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400" b="1" i="0">
                <a:solidFill>
                  <a:srgbClr val="0065B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sv-SE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359A9DED-D363-D246-A971-DB8D8AF3D145}"/>
              </a:ext>
            </a:extLst>
          </p:cNvPr>
          <p:cNvSpPr/>
          <p:nvPr userDrawn="1"/>
        </p:nvSpPr>
        <p:spPr>
          <a:xfrm>
            <a:off x="-1" y="0"/>
            <a:ext cx="469699" cy="10691813"/>
          </a:xfrm>
          <a:prstGeom prst="rect">
            <a:avLst/>
          </a:prstGeom>
          <a:solidFill>
            <a:srgbClr val="08B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3A1CE997-BF60-2948-80BF-B4CF9F3FAF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0351" t="44419" r="2241" b="44460"/>
          <a:stretch/>
        </p:blipFill>
        <p:spPr>
          <a:xfrm rot="16200000">
            <a:off x="-5267592" y="5111055"/>
            <a:ext cx="11004886" cy="469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84031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al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8A64F1BD-8C10-784E-9CA1-36C41F82B98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-1" y="1"/>
            <a:ext cx="7559675" cy="331967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2453" y="2049524"/>
            <a:ext cx="6059935" cy="7289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400" b="0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B983DA44-AE0C-3B47-BF1A-F2725654925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2453" y="3718599"/>
            <a:ext cx="6059935" cy="47269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400" b="1" i="0">
                <a:solidFill>
                  <a:srgbClr val="0065B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sv-SE"/>
          </a:p>
        </p:txBody>
      </p:sp>
      <p:sp>
        <p:nvSpPr>
          <p:cNvPr id="14" name="Platshållare för text 7">
            <a:extLst>
              <a:ext uri="{FF2B5EF4-FFF2-40B4-BE49-F238E27FC236}">
                <a16:creationId xmlns:a16="http://schemas.microsoft.com/office/drawing/2014/main" id="{D99269FF-FF1C-9347-BC07-506F175DBA6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82453" y="1747032"/>
            <a:ext cx="3090623" cy="3582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 b="1" i="0" cap="all" baseline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 marL="12700" indent="0">
              <a:buFont typeface="Arial" panose="020B0604020202020204" pitchFamily="34" charset="0"/>
              <a:buNone/>
              <a:tabLst/>
              <a:defRPr sz="11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sv-SE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BEBDEE43-4723-444C-8143-134CC0FE41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055112" y="402809"/>
            <a:ext cx="937588" cy="87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3164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91E02E53-CA75-5945-B4C0-3E68D606D831}"/>
              </a:ext>
            </a:extLst>
          </p:cNvPr>
          <p:cNvSpPr/>
          <p:nvPr/>
        </p:nvSpPr>
        <p:spPr>
          <a:xfrm>
            <a:off x="0" y="-131100"/>
            <a:ext cx="7559675" cy="2786279"/>
          </a:xfrm>
          <a:prstGeom prst="rect">
            <a:avLst/>
          </a:prstGeom>
          <a:solidFill>
            <a:srgbClr val="08B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4C3B4B21-1AA9-7A42-9689-E7CCD42F358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5391" t="1276" r="-5157" b="20987"/>
          <a:stretch/>
        </p:blipFill>
        <p:spPr>
          <a:xfrm>
            <a:off x="0" y="-131100"/>
            <a:ext cx="7352912" cy="278628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153B70F7-7642-724B-9605-C2DA6217A2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355" y="1360155"/>
            <a:ext cx="7189428" cy="728998"/>
          </a:xfrm>
        </p:spPr>
        <p:txBody>
          <a:bodyPr/>
          <a:lstStyle/>
          <a:p>
            <a:r>
              <a:rPr lang="sv-SE" dirty="0"/>
              <a:t>Samla laget</a:t>
            </a:r>
            <a:br>
              <a:rPr lang="sv-SE" dirty="0"/>
            </a:br>
            <a:r>
              <a:rPr lang="sv-SE" sz="2000" dirty="0"/>
              <a:t>- med fokus på idrottskunskap, individ och grupp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F9BD3EF-1607-254B-9936-F92E43722F6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7355" y="1080758"/>
            <a:ext cx="3209014" cy="35829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lärgruppsplan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8B43E78-E2FD-1143-A141-12FC43AAFEB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19381" y="2930312"/>
            <a:ext cx="6720912" cy="8075405"/>
          </a:xfrm>
        </p:spPr>
        <p:txBody>
          <a:bodyPr lIns="0" tIns="0" rIns="0" bIns="0" anchor="t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200" b="1" kern="100" dirty="0">
                <a:solidFill>
                  <a:srgbClr val="08B0A0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Introduktion till innehållet: </a:t>
            </a:r>
            <a:br>
              <a:rPr lang="sv-SE" sz="1200" i="1" kern="100" dirty="0">
                <a:effectLst/>
                <a:ea typeface="Calibri" panose="020F0502020204030204" pitchFamily="34" charset="0"/>
              </a:rPr>
            </a:br>
            <a:r>
              <a:rPr lang="sv-SE" sz="1200" b="1" kern="100" dirty="0">
                <a:effectLst/>
                <a:latin typeface="Arial"/>
                <a:ea typeface="Calibri" panose="020F0502020204030204" pitchFamily="34" charset="0"/>
                <a:cs typeface="Arial"/>
              </a:rPr>
              <a:t>Detta material hjälper dig att utveckla den grupp/det lag som du är ledare för, stärka de individer som finns i gruppen och bidra både till deras idrottsliga och personliga utveckling på ett positivt sätt. Vi ger dig exempel på frågor att ställa under eller efter träningar, vid samlingar och genomgångar. </a:t>
            </a:r>
            <a:r>
              <a:rPr lang="sv-SE" sz="1200" b="1" kern="100" dirty="0">
                <a:latin typeface="Arial"/>
                <a:ea typeface="Calibri" panose="020F0502020204030204" pitchFamily="34" charset="0"/>
                <a:cs typeface="Arial"/>
              </a:rPr>
              <a:t>Materialet är uppbyggt i tre delar – före, under och efter säsong </a:t>
            </a:r>
            <a:r>
              <a:rPr lang="sv-SE" sz="1200" b="1" strike="sngStrike" kern="100" dirty="0">
                <a:latin typeface="Arial"/>
                <a:ea typeface="Calibri" panose="020F0502020204030204" pitchFamily="34" charset="0"/>
                <a:cs typeface="Arial"/>
              </a:rPr>
              <a:t>- </a:t>
            </a:r>
            <a:r>
              <a:rPr lang="sv-SE" sz="1200" b="1" kern="100" dirty="0">
                <a:latin typeface="Arial"/>
                <a:ea typeface="Calibri" panose="020F0502020204030204" pitchFamily="34" charset="0"/>
                <a:cs typeface="Arial"/>
              </a:rPr>
              <a:t>och riktar sig till grupper från 13 år och uppåt. </a:t>
            </a:r>
            <a:br>
              <a:rPr lang="sv-SE" sz="1200" i="1" strike="sngStrike" kern="100" dirty="0">
                <a:ea typeface="Calibri" panose="020F0502020204030204" pitchFamily="34" charset="0"/>
              </a:rPr>
            </a:br>
            <a:endParaRPr lang="sv-SE" sz="1200" i="1" kern="100" dirty="0"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200" b="1" dirty="0">
                <a:solidFill>
                  <a:srgbClr val="08B0A0"/>
                </a:solidFill>
                <a:latin typeface="Arial"/>
              </a:rPr>
              <a:t>DEL 1: UPPSTART/FÖRSÄSONG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v-SE" sz="1200" b="1" dirty="0">
                <a:solidFill>
                  <a:srgbClr val="08B0A0"/>
                </a:solidFill>
                <a:effectLst/>
                <a:latin typeface="Arial"/>
                <a:cs typeface="Arial"/>
              </a:rPr>
              <a:t>Få ihop laget – lär känna varandra, lagets spelregler och värdegrund</a:t>
            </a:r>
          </a:p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effectLst/>
                <a:latin typeface="Arial"/>
                <a:cs typeface="Arial"/>
              </a:rPr>
              <a:t>Vad är det som gör</a:t>
            </a:r>
            <a:r>
              <a:rPr lang="sv-SE" sz="1200" dirty="0">
                <a:latin typeface="Arial"/>
                <a:cs typeface="Arial"/>
              </a:rPr>
              <a:t> att det är roligt att idrotta? </a:t>
            </a:r>
            <a:endParaRPr lang="sv-SE" sz="1200" dirty="0">
              <a:effectLst/>
              <a:latin typeface="Arial"/>
              <a:cs typeface="Arial"/>
            </a:endParaRPr>
          </a:p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Hur är en bra lagkamrat? På plan/utanför plan</a:t>
            </a:r>
          </a:p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Vad gör oss till en bra grupp? Vad skulle kunna bli ännu bättre för att stärka vår grupp? </a:t>
            </a:r>
          </a:p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Vilka gemensamma spelregler vill vi ha i gruppen? </a:t>
            </a:r>
          </a:p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Hur ska vi bete oss mot varandra? </a:t>
            </a:r>
          </a:p>
          <a:p>
            <a:pPr marL="1714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Hur ska vi bete oss mot motståndare och domare? </a:t>
            </a:r>
          </a:p>
          <a:p>
            <a:pPr marL="1714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Vad betyder fair play och rent spel för dig/oss och hur visar vi det? </a:t>
            </a:r>
          </a:p>
          <a:p>
            <a:pPr marL="1714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Hur ska en bra tränare vara? Vilka förväntningar har ni på oss tränare?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v-SE" sz="1200" b="1" dirty="0">
              <a:solidFill>
                <a:srgbClr val="0070C0"/>
              </a:solidFill>
              <a:latin typeface="Arial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v-SE" sz="1200" b="1" dirty="0">
                <a:solidFill>
                  <a:srgbClr val="08B0A0"/>
                </a:solidFill>
                <a:effectLst/>
                <a:latin typeface="Arial"/>
                <a:cs typeface="Arial"/>
              </a:rPr>
              <a:t>Mål med säsongen – lagets/gruppens starka och utvecklingsbara sidor</a:t>
            </a:r>
            <a:endParaRPr lang="sv-SE" sz="1200" dirty="0">
              <a:solidFill>
                <a:srgbClr val="08B0A0"/>
              </a:solidFill>
              <a:effectLst/>
              <a:latin typeface="Arial"/>
              <a:cs typeface="Arial"/>
            </a:endParaRP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effectLst/>
                <a:latin typeface="Arial"/>
                <a:cs typeface="Arial"/>
              </a:rPr>
              <a:t>Vilka är våra styrkor? Vad är</a:t>
            </a:r>
            <a:r>
              <a:rPr lang="sv-SE" sz="1200" dirty="0">
                <a:latin typeface="Arial"/>
                <a:cs typeface="Arial"/>
              </a:rPr>
              <a:t> vi</a:t>
            </a:r>
            <a:r>
              <a:rPr lang="sv-SE" sz="1200" dirty="0">
                <a:effectLst/>
                <a:latin typeface="Arial"/>
                <a:cs typeface="Arial"/>
              </a:rPr>
              <a:t> särskilt bra på? Vad gjorde vi bra förra säsongen?</a:t>
            </a:r>
            <a:r>
              <a:rPr lang="sv-SE" sz="1200" dirty="0">
                <a:latin typeface="Arial"/>
                <a:cs typeface="Arial"/>
              </a:rPr>
              <a:t> </a:t>
            </a:r>
            <a:endParaRPr lang="sv-SE" sz="1200" dirty="0">
              <a:effectLst/>
              <a:latin typeface="Arial"/>
              <a:cs typeface="Arial"/>
            </a:endParaRPr>
          </a:p>
          <a:p>
            <a:pPr marL="171450" indent="-1714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Vad vill/behöver vi utveckla och förbättra denna säsong? Vilka är våra gemensamma mål? </a:t>
            </a: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Vad har du för personliga mål? Vad vill du försöka utveckla/försöka förbättra? </a:t>
            </a:r>
          </a:p>
          <a:p>
            <a:pPr marL="171450" indent="-1714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Fånga upp gruppens tankar om träningsinnehåll. Vad vill/behöver vi tärna mer på? Finns det något som vi bör lägga mindre tid på? På vilket sätt önskar spelarna få vara med och påverka sin egen träning? </a:t>
            </a:r>
          </a:p>
          <a:p>
            <a:pPr marL="171450" indent="-1714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v-SE" sz="1200" dirty="0">
              <a:effectLst/>
              <a:latin typeface="Arial"/>
              <a:cs typeface="Arial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</a:pPr>
            <a:r>
              <a:rPr lang="sv-SE" sz="1200" b="1" dirty="0">
                <a:solidFill>
                  <a:srgbClr val="08B0A0"/>
                </a:solidFill>
                <a:latin typeface="Arial"/>
                <a:cs typeface="Arial"/>
              </a:rPr>
              <a:t>Lagets spelidé - spelsystem, taktik, fasta situationer och spelarens roll</a:t>
            </a:r>
          </a:p>
          <a:p>
            <a:pPr marL="171450" indent="-1714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effectLst/>
                <a:latin typeface="Arial"/>
                <a:cs typeface="Arial"/>
              </a:rPr>
              <a:t>Vilke</a:t>
            </a:r>
            <a:r>
              <a:rPr lang="sv-SE" sz="1200" dirty="0">
                <a:latin typeface="Arial"/>
                <a:cs typeface="Arial"/>
              </a:rPr>
              <a:t>n är vår spelidé? För anfallsspelet? För försvarsspelet? </a:t>
            </a:r>
            <a:endParaRPr lang="sv-SE" sz="1200" dirty="0">
              <a:effectLst/>
              <a:latin typeface="Arial"/>
              <a:cs typeface="Arial"/>
            </a:endParaRPr>
          </a:p>
          <a:p>
            <a:pPr marL="171450" indent="-1714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Vilka är fördelarna respektive nackdelarna med vår spelidé? Är det något som är otydligt? </a:t>
            </a:r>
          </a:p>
          <a:p>
            <a:pPr marL="171450" indent="-1714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Finns det matcher eller situationer där vi behöver använda någon särskild taktik? Hur gör vi då? </a:t>
            </a:r>
          </a:p>
          <a:p>
            <a:pPr marL="171450" indent="-1714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Diskutera vilka fasta situationer ni behöver ha en gemensam uppfattning om. Låt laget samtala, komma med förslag och fatta beslut om hur laget och ledarna ska agera vid fasta situationer. </a:t>
            </a:r>
          </a:p>
          <a:p>
            <a:pPr marL="171450" indent="-1714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Vilken roll har respektive spelare i spelet och vid fasta situationer? </a:t>
            </a:r>
          </a:p>
          <a:p>
            <a:pPr marL="171450" indent="-1714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Hur värmer vi upp? Ger vi utrymme för individuella önskemål? </a:t>
            </a:r>
          </a:p>
          <a:p>
            <a:pPr marL="171450" indent="-1714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Hur lägger vi upp det positiva snacket före, under och efter match? </a:t>
            </a:r>
          </a:p>
          <a:p>
            <a:pPr marL="171450" indent="-1714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v-SE" sz="1200" dirty="0">
              <a:latin typeface="Arial"/>
              <a:cs typeface="Arial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</a:pPr>
            <a:endParaRPr lang="sv-SE" sz="1200" dirty="0">
              <a:latin typeface="Arial"/>
              <a:cs typeface="Arial"/>
            </a:endParaRP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8414861A-28C2-BE42-8496-3DB69FE2D09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6657250" y="14456"/>
            <a:ext cx="695662" cy="652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678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EB6DB1A2-4163-8D45-B9E7-4FCC78D85FC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46818" y="635540"/>
            <a:ext cx="6059935" cy="7579546"/>
          </a:xfrm>
        </p:spPr>
        <p:txBody>
          <a:bodyPr lIns="0" tIns="0" rIns="0" bIns="0" anchor="t"/>
          <a:lstStyle/>
          <a:p>
            <a:pPr fontAlgn="ctr">
              <a:spcAft>
                <a:spcPts val="0"/>
              </a:spcAft>
            </a:pPr>
            <a:r>
              <a:rPr lang="sv-SE" sz="1200" b="1" dirty="0">
                <a:solidFill>
                  <a:srgbClr val="08B0A0"/>
                </a:solidFill>
                <a:latin typeface="Arial"/>
              </a:rPr>
              <a:t>DEL 2: UNDER SÄSONG</a:t>
            </a:r>
          </a:p>
          <a:p>
            <a:pPr>
              <a:spcAft>
                <a:spcPts val="0"/>
              </a:spcAft>
            </a:pPr>
            <a:endParaRPr lang="sv-SE" sz="1200" b="1" dirty="0">
              <a:solidFill>
                <a:srgbClr val="08B0A0"/>
              </a:solidFill>
            </a:endParaRPr>
          </a:p>
          <a:p>
            <a:pPr>
              <a:spcAft>
                <a:spcPts val="0"/>
              </a:spcAft>
            </a:pPr>
            <a:r>
              <a:rPr lang="sv-SE" sz="1200" b="1" dirty="0">
                <a:solidFill>
                  <a:srgbClr val="08B0A0"/>
                </a:solidFill>
              </a:rPr>
              <a:t>Träningar och matcher – teori, matchgenomgångar och matchanalys</a:t>
            </a:r>
            <a:endParaRPr lang="sv-SE" sz="1200" b="1" dirty="0">
              <a:solidFill>
                <a:srgbClr val="08B0A0"/>
              </a:solidFill>
              <a:latin typeface="Arial"/>
            </a:endParaRP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</a:rPr>
              <a:t>Vad fungerar bra på träning/match? Hur kan vi behålla det som varit bra? </a:t>
            </a: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</a:rPr>
              <a:t>Vad fungerar mindre bra på träning/match? </a:t>
            </a: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</a:rPr>
              <a:t>Hur fungerar lagets spelidé? I försvarsspelet? Anfallsspelet?  </a:t>
            </a: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</a:rPr>
              <a:t>Vad kan vi förbättra/utveckla till nästa träning/match? </a:t>
            </a: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v-SE" sz="1200" b="1" dirty="0">
              <a:solidFill>
                <a:srgbClr val="08B0A0"/>
              </a:solidFill>
              <a:latin typeface="Arial"/>
            </a:endParaRPr>
          </a:p>
          <a:p>
            <a:pPr fontAlgn="ctr">
              <a:spcAft>
                <a:spcPts val="0"/>
              </a:spcAft>
            </a:pPr>
            <a:r>
              <a:rPr lang="sv-SE" sz="1200" b="1" dirty="0">
                <a:solidFill>
                  <a:srgbClr val="08B0A0"/>
                </a:solidFill>
                <a:latin typeface="Arial"/>
              </a:rPr>
              <a:t>Klimat och lagsammanhållning – uppföljning av spelregler och värdegrund</a:t>
            </a: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</a:rPr>
              <a:t>Hur väl följer vi de gemensamma spelregler som vi satt upp inför säsongen? </a:t>
            </a: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</a:rPr>
              <a:t>Vad är det som höjer stämningen i laget? Vad gör du (respektive spelare) för att höja stämningen i laget?</a:t>
            </a: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</a:rPr>
              <a:t>Vad sänker stämningen i laget? Vad kan vi göra för att undvika detta? </a:t>
            </a: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</a:rPr>
              <a:t>Hur hanterar vi konflikter när de dyker upp? </a:t>
            </a: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</a:rPr>
              <a:t>Hur fungerar kommunikationen inom laget? Mellan tränare och spelare? Finns det något i kommunikationen som skulle kunna förbättras och i så fall hur? </a:t>
            </a:r>
            <a:endParaRPr lang="sv-SE" sz="1200" dirty="0"/>
          </a:p>
          <a:p>
            <a:pPr rtl="0" fontAlgn="ctr">
              <a:spcBef>
                <a:spcPts val="0"/>
              </a:spcBef>
              <a:spcAft>
                <a:spcPts val="0"/>
              </a:spcAft>
            </a:pPr>
            <a:endParaRPr lang="sv-SE" sz="1200" dirty="0">
              <a:effectLst/>
              <a:latin typeface="Arial"/>
            </a:endParaRPr>
          </a:p>
          <a:p>
            <a:pPr fontAlgn="ctr">
              <a:spcAft>
                <a:spcPts val="0"/>
              </a:spcAft>
            </a:pPr>
            <a:r>
              <a:rPr lang="sv-SE" sz="1200" b="1" dirty="0">
                <a:solidFill>
                  <a:srgbClr val="08B0A0"/>
                </a:solidFill>
                <a:effectLst/>
              </a:rPr>
              <a:t>DEL 3: AVSLUTNING/UTVÄRDERING</a:t>
            </a:r>
            <a:endParaRPr lang="sv-SE" sz="1200" b="1" dirty="0">
              <a:solidFill>
                <a:srgbClr val="08B0A0"/>
              </a:solidFill>
            </a:endParaRP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effectLst/>
              </a:rPr>
              <a:t>Vad har vi blivit bättre på/utvecklat under säsongen? </a:t>
            </a: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/>
              <a:t>Vad har vi inte förbättrat tillräckligt under säsongen?</a:t>
            </a: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200" dirty="0"/>
              <a:t>Vad ska vi fortsätta med, sluta med och/eller börja med till nästa säsong? </a:t>
            </a: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v-SE" sz="1200" b="1" dirty="0">
              <a:solidFill>
                <a:srgbClr val="08B0A0"/>
              </a:solidFill>
            </a:endParaRPr>
          </a:p>
          <a:p>
            <a:pPr marL="171450" indent="-171450" fontAlgn="ctr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v-SE" sz="1200" b="1" dirty="0">
              <a:solidFill>
                <a:srgbClr val="08B0A0"/>
              </a:solidFill>
            </a:endParaRPr>
          </a:p>
          <a:p>
            <a:pPr fontAlgn="ctr">
              <a:spcAft>
                <a:spcPts val="0"/>
              </a:spcAft>
            </a:pPr>
            <a:r>
              <a:rPr lang="sv-SE" sz="1200" b="1" dirty="0" err="1">
                <a:solidFill>
                  <a:srgbClr val="08B0A0"/>
                </a:solidFill>
                <a:latin typeface="Arial"/>
                <a:cs typeface="Arial"/>
              </a:rPr>
              <a:t>Lärgrupp</a:t>
            </a:r>
            <a:r>
              <a:rPr lang="sv-SE" sz="1200" b="1" dirty="0">
                <a:solidFill>
                  <a:srgbClr val="08B0A0"/>
                </a:solidFill>
                <a:latin typeface="Arial"/>
                <a:cs typeface="Arial"/>
              </a:rPr>
              <a:t> - en metod för kompetensutveckling</a:t>
            </a:r>
            <a:endParaRPr lang="sv-SE" sz="1200" dirty="0">
              <a:effectLst/>
              <a:latin typeface="Arial"/>
              <a:cs typeface="Arial"/>
            </a:endParaRPr>
          </a:p>
          <a:p>
            <a:r>
              <a:rPr lang="sv-SE" sz="1200" i="1" dirty="0" err="1">
                <a:solidFill>
                  <a:srgbClr val="000000"/>
                </a:solidFill>
                <a:effectLst/>
              </a:rPr>
              <a:t>Lärgruppen</a:t>
            </a:r>
            <a:r>
              <a:rPr lang="sv-SE" sz="1200" i="1" dirty="0">
                <a:solidFill>
                  <a:srgbClr val="000000"/>
                </a:solidFill>
                <a:effectLst/>
              </a:rPr>
              <a:t> är den verksamhetsform inom folkbildningen som används när din förening eller ditt lag vill lära sig något nytt och utvecklas tillsammans. </a:t>
            </a:r>
            <a:r>
              <a:rPr lang="sv-SE" sz="1200" i="1" kern="100" dirty="0">
                <a:ea typeface="Calibri" panose="020F0502020204030204" pitchFamily="34" charset="0"/>
              </a:rPr>
              <a:t>Att genomföra en </a:t>
            </a:r>
            <a:r>
              <a:rPr lang="sv-SE" sz="1200" i="1" kern="100" dirty="0" err="1">
                <a:ea typeface="Calibri" panose="020F0502020204030204" pitchFamily="34" charset="0"/>
              </a:rPr>
              <a:t>lärgrupp</a:t>
            </a:r>
            <a:r>
              <a:rPr lang="sv-SE" sz="1200" i="1" kern="100" dirty="0">
                <a:ea typeface="Calibri" panose="020F0502020204030204" pitchFamily="34" charset="0"/>
              </a:rPr>
              <a:t> i samverkan med RF-SISU Västerbotten innebär att ni i mindre grupper genomför samtal kring ett visst tema eller innehåll. Att söka kunskap och svar tillsammans är normgivande. </a:t>
            </a:r>
            <a:r>
              <a:rPr lang="sv-SE" sz="1200" i="1" kern="100" dirty="0" err="1">
                <a:ea typeface="Calibri" panose="020F0502020204030204" pitchFamily="34" charset="0"/>
              </a:rPr>
              <a:t>Lärgruppen</a:t>
            </a:r>
            <a:r>
              <a:rPr lang="sv-SE" sz="1200" i="1" kern="100" dirty="0">
                <a:ea typeface="Calibri" panose="020F0502020204030204" pitchFamily="34" charset="0"/>
              </a:rPr>
              <a:t> </a:t>
            </a:r>
            <a:r>
              <a:rPr lang="sv-SE" sz="1200" b="0" i="1" dirty="0">
                <a:solidFill>
                  <a:srgbClr val="000000"/>
                </a:solidFill>
                <a:effectLst/>
              </a:rPr>
              <a:t>bygger på det goda samtalet mellan deltagarna och ska möjliggöra utbyte av erfarenheter, olika perspektiv och olika upplevelser. </a:t>
            </a:r>
          </a:p>
          <a:p>
            <a:r>
              <a:rPr lang="sv-SE" sz="1200" i="1" kern="100" dirty="0">
                <a:latin typeface="Arial"/>
                <a:ea typeface="Calibri" panose="020F0502020204030204" pitchFamily="34" charset="0"/>
                <a:cs typeface="Arial"/>
              </a:rPr>
              <a:t>En utsedd </a:t>
            </a:r>
            <a:r>
              <a:rPr lang="sv-SE" sz="1200" i="1" kern="100" dirty="0" err="1">
                <a:latin typeface="Arial"/>
                <a:ea typeface="Calibri" panose="020F0502020204030204" pitchFamily="34" charset="0"/>
                <a:cs typeface="Arial"/>
              </a:rPr>
              <a:t>lärgruppsledare</a:t>
            </a:r>
            <a:r>
              <a:rPr lang="sv-SE" sz="1200" i="1" kern="100" dirty="0">
                <a:latin typeface="Arial"/>
                <a:ea typeface="Calibri" panose="020F0502020204030204" pitchFamily="34" charset="0"/>
                <a:cs typeface="Arial"/>
              </a:rPr>
              <a:t> ser till att alla deltagare får komma till tals och forma vad som ska gälla i sin grupp för att stärkas och utvecklas tillsammans. </a:t>
            </a:r>
            <a:endParaRPr lang="sv-SE" sz="1200" i="1" kern="100" dirty="0">
              <a:ea typeface="Calibri" panose="020F0502020204030204" pitchFamily="34" charset="0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</a:pPr>
            <a:endParaRPr lang="sv-SE" sz="1200" dirty="0">
              <a:effectLst/>
              <a:latin typeface="Arial"/>
            </a:endParaRPr>
          </a:p>
        </p:txBody>
      </p:sp>
      <p:sp>
        <p:nvSpPr>
          <p:cNvPr id="7" name="Platshållare för text 8">
            <a:extLst>
              <a:ext uri="{FF2B5EF4-FFF2-40B4-BE49-F238E27FC236}">
                <a16:creationId xmlns:a16="http://schemas.microsoft.com/office/drawing/2014/main" id="{76D6F9AB-A81D-B245-8764-0DB635CA3554}"/>
              </a:ext>
            </a:extLst>
          </p:cNvPr>
          <p:cNvSpPr txBox="1">
            <a:spLocks/>
          </p:cNvSpPr>
          <p:nvPr/>
        </p:nvSpPr>
        <p:spPr>
          <a:xfrm>
            <a:off x="946818" y="7797007"/>
            <a:ext cx="5902910" cy="1080146"/>
          </a:xfrm>
          <a:prstGeom prst="rect">
            <a:avLst/>
          </a:prstGeom>
          <a:solidFill>
            <a:schemeClr val="bg1"/>
          </a:solidFill>
          <a:ln w="25400">
            <a:solidFill>
              <a:srgbClr val="08B0A0"/>
            </a:solidFill>
          </a:ln>
        </p:spPr>
        <p:txBody>
          <a:bodyPr lIns="180000" tIns="180000" rIns="180000" bIns="180000" anchor="t"/>
          <a:lstStyle>
            <a:lvl1pPr marL="0" indent="0" algn="l" defTabSz="755934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2700" indent="0" algn="l" defTabSz="755934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400" b="1" i="0" kern="1200">
                <a:solidFill>
                  <a:srgbClr val="0065B0"/>
                </a:solidFill>
                <a:latin typeface="Arial Black" panose="020B0604020202020204" pitchFamily="34" charset="0"/>
                <a:ea typeface="+mn-ea"/>
                <a:cs typeface="Arial Black" panose="020B0604020202020204" pitchFamily="34" charset="0"/>
              </a:defRPr>
            </a:lvl2pPr>
            <a:lvl3pPr marL="755934" indent="0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33901" indent="0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11869" indent="0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0"/>
              </a:spcAft>
            </a:pPr>
            <a:r>
              <a:rPr lang="en-US" sz="1200" dirty="0">
                <a:solidFill>
                  <a:srgbClr val="08B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 för dig </a:t>
            </a:r>
            <a:r>
              <a:rPr lang="en-US" sz="1200" dirty="0" err="1">
                <a:solidFill>
                  <a:srgbClr val="08B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</a:t>
            </a:r>
            <a:r>
              <a:rPr lang="en-US" sz="1200" dirty="0">
                <a:solidFill>
                  <a:srgbClr val="08B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8B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vill</a:t>
            </a:r>
            <a:r>
              <a:rPr lang="en-US" sz="1200" dirty="0">
                <a:solidFill>
                  <a:srgbClr val="08B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8B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veta</a:t>
            </a:r>
            <a:r>
              <a:rPr lang="en-US" sz="1200" dirty="0">
                <a:solidFill>
                  <a:srgbClr val="08B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8B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</a:t>
            </a:r>
            <a:r>
              <a:rPr lang="en-US" sz="1200" dirty="0">
                <a:solidFill>
                  <a:srgbClr val="08B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spcAft>
                <a:spcPts val="0"/>
              </a:spcAft>
            </a:pPr>
            <a:r>
              <a:rPr lang="sv-SE" sz="1200" dirty="0"/>
              <a:t>Använd gärna ytterligare material från ditt SF eller från RF-SISU för att göra era samtal ännu bättre. Kontakta din idrottskonsulent så får du veta mer. </a:t>
            </a:r>
            <a:br>
              <a:rPr lang="sv-SE" sz="1200" dirty="0"/>
            </a:br>
            <a:r>
              <a:rPr lang="sv-SE" sz="1200" dirty="0"/>
              <a:t>Läs mer på www.rfsisu.se/vasterbotten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BF36758B-8EB2-5A4C-BDC8-93BEAE61D4C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618855" y="9808855"/>
            <a:ext cx="775797" cy="727585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D16F31A1-5DD4-844C-3DF7-4D96AF62A303}"/>
              </a:ext>
            </a:extLst>
          </p:cNvPr>
          <p:cNvSpPr txBox="1"/>
          <p:nvPr/>
        </p:nvSpPr>
        <p:spPr>
          <a:xfrm>
            <a:off x="946818" y="9133964"/>
            <a:ext cx="5171268" cy="395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sv-SE" sz="800" dirty="0">
                <a:latin typeface="Arial" panose="020B0604020202020204" pitchFamily="34" charset="0"/>
                <a:cs typeface="Arial" panose="020B0604020202020204" pitchFamily="34" charset="0"/>
              </a:rPr>
              <a:t>RF-SISU är Riksidrottsförbundets och SISU Idrottsutbildarnas distriktsorganisationer. Vi har två uppdrag, idrott och folkbildning. Vi erbjuder folkbildning i idrottsföreningar för att ge kunskap och kraft åt människors tankar, </a:t>
            </a:r>
            <a:br>
              <a:rPr lang="sv-SE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800" dirty="0">
                <a:latin typeface="Arial" panose="020B0604020202020204" pitchFamily="34" charset="0"/>
                <a:cs typeface="Arial" panose="020B0604020202020204" pitchFamily="34" charset="0"/>
              </a:rPr>
              <a:t>idéer och vilja att utvecklas.</a:t>
            </a:r>
          </a:p>
        </p:txBody>
      </p:sp>
    </p:spTree>
    <p:extLst>
      <p:ext uri="{BB962C8B-B14F-4D97-AF65-F5344CB8AC3E}">
        <p14:creationId xmlns:p14="http://schemas.microsoft.com/office/powerpoint/2010/main" val="2189324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gen 10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B1EB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C73140A2DA9B14E849165C8DF86D895" ma:contentTypeVersion="18" ma:contentTypeDescription="Skapa ett nytt dokument." ma:contentTypeScope="" ma:versionID="fa03d8ce2855d825f00c6a28ad7ec031">
  <xsd:schema xmlns:xsd="http://www.w3.org/2001/XMLSchema" xmlns:xs="http://www.w3.org/2001/XMLSchema" xmlns:p="http://schemas.microsoft.com/office/2006/metadata/properties" xmlns:ns2="19c8995c-f84b-40d1-8f57-ef14bbc103bb" xmlns:ns3="c61ddfae-214e-40cf-b945-e45aff44a6cf" targetNamespace="http://schemas.microsoft.com/office/2006/metadata/properties" ma:root="true" ma:fieldsID="efc1ab8b1e0c4c336afede7065ecbba2" ns2:_="" ns3:_="">
    <xsd:import namespace="19c8995c-f84b-40d1-8f57-ef14bbc103bb"/>
    <xsd:import namespace="c61ddfae-214e-40cf-b945-e45aff44a6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8995c-f84b-40d1-8f57-ef14bbc103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569f3a60-3ad3-4329-af7f-6cf4f85e1a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1ddfae-214e-40cf-b945-e45aff44a6c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c06dbd8-503b-433f-b116-4f21261a034e}" ma:internalName="TaxCatchAll" ma:showField="CatchAllData" ma:web="c61ddfae-214e-40cf-b945-e45aff44a6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9c8995c-f84b-40d1-8f57-ef14bbc103bb">
      <Terms xmlns="http://schemas.microsoft.com/office/infopath/2007/PartnerControls"/>
    </lcf76f155ced4ddcb4097134ff3c332f>
    <TaxCatchAll xmlns="c61ddfae-214e-40cf-b945-e45aff44a6cf" xsi:nil="true"/>
    <SharedWithUsers xmlns="c61ddfae-214e-40cf-b945-e45aff44a6cf">
      <UserInfo>
        <DisplayName>Kajsa Östlund (RF-SISU Västerbotten)</DisplayName>
        <AccountId>21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4CCA5B29-39D4-469E-A8F4-BDB05FEDDD6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5A1459-1DA8-4FD5-9CCD-C9D40FECF5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c8995c-f84b-40d1-8f57-ef14bbc103bb"/>
    <ds:schemaRef ds:uri="c61ddfae-214e-40cf-b945-e45aff44a6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32F8D52-1705-42BB-82AF-B6182F9801E2}">
  <ds:schemaRefs>
    <ds:schemaRef ds:uri="http://www.w3.org/XML/1998/namespace"/>
    <ds:schemaRef ds:uri="http://purl.org/dc/elements/1.1/"/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c61ddfae-214e-40cf-b945-e45aff44a6cf"/>
    <ds:schemaRef ds:uri="19c8995c-f84b-40d1-8f57-ef14bbc103bb"/>
    <ds:schemaRef ds:uri="http://schemas.microsoft.com/office/infopath/2007/PartnerControls"/>
    <ds:schemaRef ds:uri="http://schemas.openxmlformats.org/package/2006/metadata/core-properties"/>
  </ds:schemaRefs>
</ds:datastoreItem>
</file>

<file path=docMetadata/LabelInfo.xml><?xml version="1.0" encoding="utf-8"?>
<clbl:labelList xmlns:clbl="http://schemas.microsoft.com/office/2020/mipLabelMetadata">
  <clbl:label id="{eb5b2d6e-028e-454d-b878-0c055adbeb2a}" enabled="0" method="" siteId="{eb5b2d6e-028e-454d-b878-0c055adbeb2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433</TotalTime>
  <Words>884</Words>
  <Application>Microsoft Office PowerPoint</Application>
  <PresentationFormat>Anpassad</PresentationFormat>
  <Paragraphs>58</Paragraphs>
  <Slides>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Arial Black</vt:lpstr>
      <vt:lpstr>Calibri</vt:lpstr>
      <vt:lpstr>Office-tema</vt:lpstr>
      <vt:lpstr>Samla laget - med fokus på idrottskunskap, individ och grupp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Tor Widerberg (RF)</dc:creator>
  <cp:lastModifiedBy>Josefine Ekman (RF-SISU Västerbotten)</cp:lastModifiedBy>
  <cp:revision>16</cp:revision>
  <dcterms:created xsi:type="dcterms:W3CDTF">2018-11-13T14:50:57Z</dcterms:created>
  <dcterms:modified xsi:type="dcterms:W3CDTF">2024-02-29T10:43:00Z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0x0101005C73140A2DA9B14E849165C8DF86D895</vt:lpwstr>
  </property>
  <property fmtid="{D5CDD505-2E9C-101B-9397-08002B2CF9AE}" pid="3" name="MediaServiceImageTags">
    <vt:lpwstr/>
  </property>
</Properties>
</file>